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60" r:id="rId6"/>
    <p:sldId id="259" r:id="rId7"/>
    <p:sldId id="283" r:id="rId8"/>
    <p:sldId id="284" r:id="rId9"/>
    <p:sldId id="290" r:id="rId10"/>
    <p:sldId id="291" r:id="rId11"/>
    <p:sldId id="288" r:id="rId12"/>
    <p:sldId id="289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5AE"/>
    <a:srgbClr val="FB0391"/>
    <a:srgbClr val="802528"/>
    <a:srgbClr val="478FD1"/>
    <a:srgbClr val="49F94D"/>
    <a:srgbClr val="E70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46BF2-CCAB-597D-0377-27880E8B5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1B34AAA-DAE3-6779-5EDC-B1FA63312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2CB440-DFAE-8FA0-1D07-B2B26812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2859AB-4C84-5B5B-E75D-ED76E4D4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7385AF-FBC5-7155-D283-B1D476BF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10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D165D-5B70-75AB-F983-B70B9726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169EEE-F1C5-C7E7-E7C0-6BB48D227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9F4B6F-D6E3-15B8-EA47-5246540A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479050-1802-6B2B-FB38-FA4889156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60A127-8309-73C0-82BF-A19BB72C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02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51B7C6E-24D0-9404-47AA-A395D0886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28C7F8-C4EB-9C7C-AF24-5D0075001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7E3ED2-0396-9D85-A31B-630C99A3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2BC360-EC40-7BEB-5F99-DCACF4A9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6FE7E6-2F17-07FF-1B7C-E45EB984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8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9B2A9A-103F-7993-A0B1-97574414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4E5EAF-0DF7-45D3-801D-6D5CE2E4F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DA855D-C11A-AC0B-7742-6B31B50F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1A1195-AABA-5C69-6746-BCDF6642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23FAD4-BD2B-AFB9-0734-95E58B69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61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7D5BBC-DB70-8551-BF24-781E7A87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6EAFDE-D64B-5418-0CBA-F2760E8D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480D19-5FA7-166E-A7F3-2EADB00F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F27C3B-6B1E-E876-0314-BD2FD8B9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15A578-AD97-5344-14AF-584128C5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91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0CE46-B7EF-EB08-61C3-0BB34C67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AEF558-6CAE-E571-CCFB-7A940CF7A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6CF97E-6BF3-BEDF-BB2C-A4D1FFDEC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B27479-C361-3D18-1215-0453485F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4367DB-1ED2-1E69-BA5B-A673C4D7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E8C6AB-5B30-CA0B-1722-6B93D74A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36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BAE99B-7B86-5FD2-48FC-72811F59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26A35A-C37E-AC2B-49BB-271DCEC43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BD90CFC-56ED-5526-2E36-3265999BA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6B56C6-CC93-E145-70B2-83415B66B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0E6B71-4C30-5B82-4BC7-BFAC7452F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C66BD4B-C9C6-BD15-FCD7-C48F688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658543C-7564-BE02-90AC-0F8884C4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B92E9E2-8575-9BD8-8288-5B8EF2BE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0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EAFE80-F294-7262-9AE7-A59443BA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84969F-8496-6C02-F18B-47E7E869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9279D7-6A31-F829-5B44-3511AF4F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CCAE06-AF5F-55D9-B452-D1346D10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24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FB44D0-BACF-0032-C8B3-BBC61FBD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ABC8DB2-5E03-6FB8-A034-B8575F57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2DAFD2-48BF-284E-3A00-FA7AD882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76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CB57F-D4BB-86AA-70A0-0B3B2240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EA9F2D-9CBF-4FC2-29E1-B98F164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9A3CDED-7E4F-4DA8-C203-CDFA8016B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F7BF7C-7475-1C56-EF61-D6891C08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8F4841-5ECD-AE9A-A9B4-5D6621A8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C09CD5-CB3F-39BE-42BB-040F5341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58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9C9D99-9E86-B65D-C1A1-0A20E3C4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3B475E2-D698-58A5-5734-CF24D0A69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BBCA9E-02B8-E224-3BA7-B757BFCD2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9D1C6F-CF90-403E-6A80-655D07E1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6DA109-9620-D28C-3A22-F3C6A697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343FF6-3632-43D3-2F99-845549DF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94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64C2E13-74E1-15A6-2EC3-9D76B42B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FEA385-33F5-9CE6-47E9-6F7945E0E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A6E812-2C11-17D8-6742-793889125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4A4D-3457-4AA9-B6D4-A3D548877365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127749-22B4-9FC1-3665-8D5FF1AD4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498DFA-3E05-DC50-6B5E-208EF51BA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361C-7CB6-4547-850B-58981835A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7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D2FCA00E-8387-67EE-DF78-A1F7F61F1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3602037"/>
            <a:ext cx="11563350" cy="3008313"/>
          </a:xfrm>
        </p:spPr>
        <p:txBody>
          <a:bodyPr>
            <a:normAutofit/>
          </a:bodyPr>
          <a:lstStyle/>
          <a:p>
            <a:endParaRPr kumimoji="1" lang="en-US" altLang="ja-JP"/>
          </a:p>
          <a:p>
            <a:pPr algn="l"/>
            <a:r>
              <a:rPr lang="ja-JP" altLang="en-US" sz="4000"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　       </a:t>
            </a:r>
            <a:r>
              <a:rPr lang="en-US" altLang="ja-JP" sz="4000" b="1">
                <a:solidFill>
                  <a:srgbClr val="8025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Wakiko Yazaki</a:t>
            </a:r>
          </a:p>
          <a:p>
            <a:pPr algn="l"/>
            <a:r>
              <a:rPr kumimoji="1" lang="en-US" altLang="ja-JP" sz="3200">
                <a:solidFill>
                  <a:srgbClr val="8025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Lieutenant Governor </a:t>
            </a:r>
          </a:p>
          <a:p>
            <a:pPr algn="l"/>
            <a:r>
              <a:rPr kumimoji="1" lang="en-US" altLang="ja-JP" sz="320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1" lang="ja-JP" altLang="en-US" sz="320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kumimoji="1" lang="en-US" altLang="ja-JP" sz="280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Committee Chair, District </a:t>
            </a:r>
            <a:r>
              <a:rPr kumimoji="1" lang="en-US" altLang="ja-JP">
                <a:solidFill>
                  <a:srgbClr val="8025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</a:t>
            </a:r>
            <a:endParaRPr lang="en-US" altLang="ja-JP" sz="2600">
              <a:solidFill>
                <a:srgbClr val="80252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ja-JP" altLang="en-US" sz="260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　　　　　      </a:t>
            </a:r>
            <a:r>
              <a:rPr lang="en-US" altLang="ja-JP" sz="2600">
                <a:solidFill>
                  <a:srgbClr val="80252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Zonta Club of Tokyo Ⅱ</a:t>
            </a:r>
            <a:endParaRPr kumimoji="1" lang="ja-JP" altLang="en-US" sz="260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817916-4850-A218-74E3-0ADD54CA9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0790"/>
            <a:ext cx="1920830" cy="20431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E65ECBD-D5FE-E7E7-2AC4-B68E42217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47" y="4177769"/>
            <a:ext cx="2518612" cy="239953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DF0F8F-6D4D-EFFB-EECD-583BC6EBB753}"/>
              </a:ext>
            </a:extLst>
          </p:cNvPr>
          <p:cNvSpPr txBox="1"/>
          <p:nvPr/>
        </p:nvSpPr>
        <p:spPr>
          <a:xfrm>
            <a:off x="1171074" y="2775284"/>
            <a:ext cx="1026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Update</a:t>
            </a:r>
            <a:r>
              <a:rPr lang="ja-JP" altLang="en-US" sz="4400"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＆</a:t>
            </a:r>
            <a:r>
              <a:rPr lang="en-US" altLang="ja-JP" sz="4400"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Initiatives</a:t>
            </a:r>
            <a:endParaRPr kumimoji="1" lang="ja-JP" altLang="en-US" sz="4400" b="1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E9DFD75-2FA8-90B8-AE8D-3480B10E2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79151"/>
            <a:ext cx="2126936" cy="22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FC9552-F713-9567-6FD5-44E502D14C2A}"/>
              </a:ext>
            </a:extLst>
          </p:cNvPr>
          <p:cNvSpPr txBox="1"/>
          <p:nvPr/>
        </p:nvSpPr>
        <p:spPr>
          <a:xfrm>
            <a:off x="3036168" y="1062684"/>
            <a:ext cx="783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Strategies for Growth</a:t>
            </a:r>
            <a:endParaRPr kumimoji="1" lang="ja-JP" altLang="en-US" sz="4000" b="1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73F9F1-54B0-907B-ED16-05D7027B3502}"/>
              </a:ext>
            </a:extLst>
          </p:cNvPr>
          <p:cNvSpPr txBox="1"/>
          <p:nvPr/>
        </p:nvSpPr>
        <p:spPr>
          <a:xfrm>
            <a:off x="918481" y="2299713"/>
            <a:ext cx="105520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/>
              <a:t>   </a:t>
            </a:r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Promote digitalization and IT literacy</a:t>
            </a:r>
          </a:p>
          <a:p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  Reduce workload for officers and members</a:t>
            </a:r>
          </a:p>
          <a:p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  Review and adjust membership fees</a:t>
            </a:r>
          </a:p>
          <a:p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  Enhance Zonta’s public visibility</a:t>
            </a:r>
          </a:p>
          <a:p>
            <a:r>
              <a:rPr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Implement strategic recruitment plans</a:t>
            </a:r>
          </a:p>
          <a:p>
            <a:r>
              <a:rPr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Improve club appeal and engagement</a:t>
            </a:r>
          </a:p>
          <a:p>
            <a:r>
              <a:rPr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Expand and diversify </a:t>
            </a:r>
            <a:r>
              <a:rPr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demographics</a:t>
            </a:r>
          </a:p>
          <a:p>
            <a:endParaRPr kumimoji="1" lang="ja-JP" altLang="en-US"/>
          </a:p>
        </p:txBody>
      </p:sp>
      <p:pic>
        <p:nvPicPr>
          <p:cNvPr id="7" name="グラフィックス 6" descr="クローバー">
            <a:extLst>
              <a:ext uri="{FF2B5EF4-FFF2-40B4-BE49-F238E27FC236}">
                <a16:creationId xmlns:a16="http://schemas.microsoft.com/office/drawing/2014/main" id="{068327AE-DDBF-F5DB-ED25-249ABCEED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369" y="2360584"/>
            <a:ext cx="490018" cy="490018"/>
          </a:xfrm>
          <a:prstGeom prst="rect">
            <a:avLst/>
          </a:prstGeom>
        </p:spPr>
      </p:pic>
      <p:pic>
        <p:nvPicPr>
          <p:cNvPr id="9" name="グラフィックス 8" descr="クローバー">
            <a:extLst>
              <a:ext uri="{FF2B5EF4-FFF2-40B4-BE49-F238E27FC236}">
                <a16:creationId xmlns:a16="http://schemas.microsoft.com/office/drawing/2014/main" id="{20434405-1A1C-825E-3772-971CB602E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369" y="2860277"/>
            <a:ext cx="490018" cy="490018"/>
          </a:xfrm>
          <a:prstGeom prst="rect">
            <a:avLst/>
          </a:prstGeom>
        </p:spPr>
      </p:pic>
      <p:pic>
        <p:nvPicPr>
          <p:cNvPr id="10" name="グラフィックス 9" descr="クローバー">
            <a:extLst>
              <a:ext uri="{FF2B5EF4-FFF2-40B4-BE49-F238E27FC236}">
                <a16:creationId xmlns:a16="http://schemas.microsoft.com/office/drawing/2014/main" id="{ABE6467B-51AC-D2AE-88D1-6C6B5C947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369" y="3470057"/>
            <a:ext cx="490018" cy="490018"/>
          </a:xfrm>
          <a:prstGeom prst="rect">
            <a:avLst/>
          </a:prstGeom>
        </p:spPr>
      </p:pic>
      <p:pic>
        <p:nvPicPr>
          <p:cNvPr id="11" name="グラフィックス 10" descr="クローバー">
            <a:extLst>
              <a:ext uri="{FF2B5EF4-FFF2-40B4-BE49-F238E27FC236}">
                <a16:creationId xmlns:a16="http://schemas.microsoft.com/office/drawing/2014/main" id="{A53BF543-B010-5291-4DD9-9B1DA479E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875" y="4033583"/>
            <a:ext cx="490018" cy="490018"/>
          </a:xfrm>
          <a:prstGeom prst="rect">
            <a:avLst/>
          </a:prstGeom>
        </p:spPr>
      </p:pic>
      <p:pic>
        <p:nvPicPr>
          <p:cNvPr id="12" name="グラフィックス 11" descr="クローバー">
            <a:extLst>
              <a:ext uri="{FF2B5EF4-FFF2-40B4-BE49-F238E27FC236}">
                <a16:creationId xmlns:a16="http://schemas.microsoft.com/office/drawing/2014/main" id="{C75636FD-2F36-3B5D-9865-FAF3BD4A8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369" y="4597109"/>
            <a:ext cx="490018" cy="490018"/>
          </a:xfrm>
          <a:prstGeom prst="rect">
            <a:avLst/>
          </a:prstGeom>
        </p:spPr>
      </p:pic>
      <p:pic>
        <p:nvPicPr>
          <p:cNvPr id="13" name="グラフィックス 12" descr="クローバー">
            <a:extLst>
              <a:ext uri="{FF2B5EF4-FFF2-40B4-BE49-F238E27FC236}">
                <a16:creationId xmlns:a16="http://schemas.microsoft.com/office/drawing/2014/main" id="{B66ADB6C-18D3-E201-4EFF-A47DE744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502" y="5141460"/>
            <a:ext cx="490018" cy="490018"/>
          </a:xfrm>
          <a:prstGeom prst="rect">
            <a:avLst/>
          </a:prstGeom>
        </p:spPr>
      </p:pic>
      <p:pic>
        <p:nvPicPr>
          <p:cNvPr id="14" name="グラフィックス 13" descr="クローバー">
            <a:extLst>
              <a:ext uri="{FF2B5EF4-FFF2-40B4-BE49-F238E27FC236}">
                <a16:creationId xmlns:a16="http://schemas.microsoft.com/office/drawing/2014/main" id="{62476CBD-A592-FBB2-1AD9-47ED0CA02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502" y="5685811"/>
            <a:ext cx="490018" cy="49001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5F93342-879E-9D82-24DE-A2ACA4352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2" y="171152"/>
            <a:ext cx="1694021" cy="17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0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36629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802528"/>
                </a:solidFill>
                <a:latin typeface="+mn-lt"/>
              </a:rPr>
              <a:t>       </a:t>
            </a:r>
            <a:r>
              <a:rPr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59" y="2049582"/>
            <a:ext cx="7864641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/>
              <a:t>🌟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90% of our members are satisfied and </a:t>
            </a: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　 </a:t>
            </a:r>
            <a:r>
              <a:rPr lang="en-US" altLang="ja-JP" b="1"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 to be Zontians</a:t>
            </a:r>
          </a:p>
          <a:p>
            <a:pPr marL="0" indent="0">
              <a:buNone/>
            </a:pP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🌟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They value friendships, learning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opportunities, and positive social impact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🌟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he result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reaffirms the strength of our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missio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and community</a:t>
            </a:r>
          </a:p>
        </p:txBody>
      </p:sp>
      <p:pic>
        <p:nvPicPr>
          <p:cNvPr id="4" name="Picture 2" descr="Forms response chart. Question title: Q6.ゾンシャンとして楽しんでおられますか？. Number of responses: 313 responses.">
            <a:extLst>
              <a:ext uri="{FF2B5EF4-FFF2-40B4-BE49-F238E27FC236}">
                <a16:creationId xmlns:a16="http://schemas.microsoft.com/office/drawing/2014/main" id="{FA0C1A64-D56F-265A-A289-CAA5932F9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24447" r="51974" b="5494"/>
          <a:stretch/>
        </p:blipFill>
        <p:spPr bwMode="auto">
          <a:xfrm>
            <a:off x="182880" y="2222301"/>
            <a:ext cx="3834064" cy="35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FFAD421-7EC2-ACD8-419F-2FBECD999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" y="315912"/>
            <a:ext cx="1651635" cy="17336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ADFFD0-EECB-7FA4-4D32-9FE2F7B96317}"/>
              </a:ext>
            </a:extLst>
          </p:cNvPr>
          <p:cNvSpPr txBox="1"/>
          <p:nvPr/>
        </p:nvSpPr>
        <p:spPr>
          <a:xfrm>
            <a:off x="0" y="3123744"/>
            <a:ext cx="11530012" cy="10729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ts val="7000"/>
              </a:lnSpc>
            </a:pPr>
            <a:r>
              <a:rPr kumimoji="1" lang="en-US" altLang="ja-JP" sz="8800" b="1">
                <a:ln/>
                <a:solidFill>
                  <a:schemeClr val="accent4"/>
                </a:solidFill>
                <a:latin typeface="Script MT Bold" panose="03040602040607080904" pitchFamily="66" charset="0"/>
              </a:rPr>
              <a:t> </a:t>
            </a:r>
            <a:r>
              <a:rPr kumimoji="1" lang="ja-JP" altLang="en-US" sz="8800" b="1">
                <a:ln/>
                <a:solidFill>
                  <a:schemeClr val="accent4"/>
                </a:solidFill>
                <a:latin typeface="Script MT Bold" panose="03040602040607080904" pitchFamily="66" charset="0"/>
              </a:rPr>
              <a:t>　</a:t>
            </a:r>
            <a:r>
              <a:rPr kumimoji="1" lang="en-US" altLang="ja-JP" sz="8800" b="1">
                <a:ln/>
                <a:solidFill>
                  <a:schemeClr val="accent4"/>
                </a:solidFill>
                <a:latin typeface="Script MT Bold" panose="03040602040607080904" pitchFamily="66" charset="0"/>
              </a:rPr>
              <a:t>   </a:t>
            </a:r>
            <a:r>
              <a:rPr kumimoji="1" lang="en-US" altLang="ja-JP" sz="7200" b="1">
                <a:ln/>
                <a:solidFill>
                  <a:schemeClr val="accent4"/>
                </a:solidFill>
                <a:latin typeface="Script MT Bold" panose="03040602040607080904" pitchFamily="66" charset="0"/>
              </a:rPr>
              <a:t>Thank you</a:t>
            </a:r>
            <a:r>
              <a:rPr lang="ja-JP" altLang="en-US" sz="7200" b="1">
                <a:ln/>
                <a:solidFill>
                  <a:schemeClr val="accent4"/>
                </a:solidFill>
                <a:latin typeface="Script MT Bold" panose="03040602040607080904" pitchFamily="66" charset="0"/>
              </a:rPr>
              <a:t> </a:t>
            </a:r>
            <a:r>
              <a:rPr lang="en-US" altLang="ja-JP" sz="7200" b="1">
                <a:ln/>
                <a:solidFill>
                  <a:schemeClr val="accent4"/>
                </a:solidFill>
                <a:latin typeface="Script MT Bold" panose="03040602040607080904" pitchFamily="66" charset="0"/>
              </a:rPr>
              <a:t>very much!</a:t>
            </a:r>
            <a:r>
              <a:rPr kumimoji="1" lang="en-US" altLang="ja-JP" sz="7200" b="1">
                <a:ln/>
                <a:solidFill>
                  <a:schemeClr val="accent4"/>
                </a:solidFill>
                <a:latin typeface="Script MT Bold" panose="03040602040607080904" pitchFamily="66" charset="0"/>
              </a:rPr>
              <a:t> </a:t>
            </a:r>
            <a:endParaRPr kumimoji="1" lang="en-US" altLang="ja-JP" sz="8800" b="1">
              <a:ln/>
              <a:solidFill>
                <a:schemeClr val="accent4"/>
              </a:solidFill>
              <a:latin typeface="Script MT Bold" panose="030406020406070809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FF9239-1592-1393-BD3B-8DBC02DE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" y="92173"/>
            <a:ext cx="2273935" cy="238687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CBE0E8-C9CD-805D-4475-6503A012735A}"/>
              </a:ext>
            </a:extLst>
          </p:cNvPr>
          <p:cNvSpPr txBox="1"/>
          <p:nvPr/>
        </p:nvSpPr>
        <p:spPr>
          <a:xfrm>
            <a:off x="2861945" y="446088"/>
            <a:ext cx="8563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>
                <a:solidFill>
                  <a:srgbClr val="FB039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                  ありがと</a:t>
            </a:r>
            <a:r>
              <a:rPr lang="ja-JP" altLang="en-US" sz="2800" b="1" i="0">
                <a:solidFill>
                  <a:srgbClr val="FB039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うございます！　</a:t>
            </a:r>
            <a:endParaRPr lang="en-US" altLang="ja-JP" sz="2800" b="1" i="0">
              <a:solidFill>
                <a:srgbClr val="FB039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ja-JP" sz="2800" b="1">
                <a:solidFill>
                  <a:srgbClr val="FB039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         </a:t>
            </a:r>
          </a:p>
          <a:p>
            <a:r>
              <a:rPr lang="en-US" altLang="ja-JP" sz="2800" b="1">
                <a:solidFill>
                  <a:srgbClr val="FB039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 </a:t>
            </a:r>
            <a:r>
              <a:rPr lang="ja-JP" altLang="en-US" sz="2800" b="1" i="0">
                <a:solidFill>
                  <a:srgbClr val="FB039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多謝！</a:t>
            </a:r>
            <a:r>
              <a:rPr lang="en-US" altLang="ja-JP" sz="2800" b="1">
                <a:solidFill>
                  <a:srgbClr val="FB0391"/>
                </a:solidFill>
              </a:rPr>
              <a:t>    Kiitos paljon!   </a:t>
            </a:r>
            <a:r>
              <a:rPr lang="ja-JP" altLang="en-US" sz="2800" b="1">
                <a:solidFill>
                  <a:srgbClr val="FB0391"/>
                </a:solidFill>
              </a:rPr>
              <a:t>　谢谢</a:t>
            </a:r>
            <a:r>
              <a:rPr lang="en-US" altLang="ja-JP" sz="2800" b="1">
                <a:solidFill>
                  <a:srgbClr val="FB0391"/>
                </a:solidFill>
              </a:rPr>
              <a:t>!</a:t>
            </a:r>
            <a:r>
              <a:rPr lang="ja-JP" altLang="en-US" sz="2800" b="1">
                <a:solidFill>
                  <a:srgbClr val="FB0391"/>
                </a:solidFill>
              </a:rPr>
              <a:t> 　</a:t>
            </a:r>
            <a:r>
              <a:rPr lang="ta-IN" altLang="ja-JP" sz="2800">
                <a:solidFill>
                  <a:srgbClr val="FB0391"/>
                </a:solidFill>
              </a:rPr>
              <a:t>மிக்க நன்றி</a:t>
            </a:r>
            <a:r>
              <a:rPr lang="ja-JP" altLang="en-US" sz="2800" b="1">
                <a:solidFill>
                  <a:srgbClr val="FB0391"/>
                </a:solidFill>
              </a:rPr>
              <a:t>    </a:t>
            </a:r>
            <a:endParaRPr lang="en-US" altLang="ja-JP" sz="2800">
              <a:solidFill>
                <a:srgbClr val="FB0391"/>
              </a:solidFill>
            </a:endParaRPr>
          </a:p>
          <a:p>
            <a:endParaRPr lang="en-US" altLang="ja-JP" sz="2800" b="1">
              <a:solidFill>
                <a:srgbClr val="FB0391"/>
              </a:solidFill>
            </a:endParaRPr>
          </a:p>
          <a:p>
            <a:r>
              <a:rPr lang="ja-JP" altLang="en-US" sz="2800" b="1" i="0">
                <a:solidFill>
                  <a:srgbClr val="FB039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 </a:t>
            </a:r>
            <a:r>
              <a:rPr lang="en-US" altLang="ja-JP" sz="2800" b="1" i="0">
                <a:solidFill>
                  <a:srgbClr val="FB039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  Maraming salamat po! </a:t>
            </a:r>
            <a:r>
              <a:rPr lang="ko-KR" altLang="en-US" sz="2800" b="0" i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           </a:t>
            </a:r>
            <a:r>
              <a:rPr lang="ko-KR" altLang="en-US" sz="2800" b="1" i="0">
                <a:solidFill>
                  <a:srgbClr val="FB039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감사합니다</a:t>
            </a:r>
            <a:r>
              <a:rPr lang="en-US" altLang="ko-KR" sz="2800" b="1" i="0">
                <a:solidFill>
                  <a:srgbClr val="FB039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!</a:t>
            </a:r>
            <a:r>
              <a:rPr lang="ja-JP" altLang="en-US" sz="2800" b="1" i="0">
                <a:solidFill>
                  <a:srgbClr val="FB039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　</a:t>
            </a:r>
            <a:r>
              <a:rPr lang="ja-JP" altLang="en-US" sz="2800" b="1" i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　　</a:t>
            </a:r>
            <a:r>
              <a:rPr lang="ta-IN" altLang="ja-JP" sz="2800"/>
              <a:t> </a:t>
            </a:r>
            <a:r>
              <a:rPr lang="ja-JP" altLang="en-US" sz="2800" b="1" i="0">
                <a:solidFill>
                  <a:srgbClr val="FB039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　　</a:t>
            </a:r>
            <a:endParaRPr lang="en-US" altLang="ja-JP" sz="2800" b="1">
              <a:solidFill>
                <a:srgbClr val="FB0391"/>
              </a:solidFill>
            </a:endParaRPr>
          </a:p>
          <a:p>
            <a:endParaRPr kumimoji="1" lang="ja-JP" altLang="en-US" sz="28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3AA4F2-2B98-6F82-50D8-AA38DC4AC116}"/>
              </a:ext>
            </a:extLst>
          </p:cNvPr>
          <p:cNvSpPr txBox="1"/>
          <p:nvPr/>
        </p:nvSpPr>
        <p:spPr>
          <a:xfrm>
            <a:off x="1352550" y="4567981"/>
            <a:ext cx="9486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>
                <a:solidFill>
                  <a:srgbClr val="FB0391"/>
                </a:solidFill>
              </a:rPr>
              <a:t>Grazie mille</a:t>
            </a:r>
            <a:r>
              <a:rPr lang="en-US" altLang="ja-JP" sz="2800">
                <a:solidFill>
                  <a:srgbClr val="FB0391"/>
                </a:solidFill>
              </a:rPr>
              <a:t>!      </a:t>
            </a:r>
            <a:r>
              <a:rPr lang="az-Cyrl-AZ" altLang="ja-JP" sz="2800" i="0">
                <a:solidFill>
                  <a:srgbClr val="FB039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Их баярлалаа</a:t>
            </a:r>
            <a:r>
              <a:rPr lang="en-US" altLang="ja-JP" sz="2800" i="0">
                <a:solidFill>
                  <a:srgbClr val="FB039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!         </a:t>
            </a:r>
            <a:r>
              <a:rPr lang="en-US" altLang="ja-JP" sz="2800" b="1">
                <a:solidFill>
                  <a:srgbClr val="FB0391"/>
                </a:solidFill>
              </a:rPr>
              <a:t>Danke schön!</a:t>
            </a:r>
            <a:endParaRPr lang="en-US" altLang="ko-KR" sz="2800" b="1" i="0">
              <a:solidFill>
                <a:srgbClr val="FB039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ja-JP" sz="2800" i="0">
                <a:solidFill>
                  <a:srgbClr val="FB039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 </a:t>
            </a:r>
            <a:endParaRPr lang="en-US" altLang="ko-KR" sz="2800" b="1" i="0">
              <a:solidFill>
                <a:srgbClr val="FB039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ja-JP" sz="4400">
                <a:solidFill>
                  <a:srgbClr val="FB0391"/>
                </a:solidFill>
              </a:rPr>
              <a:t>       </a:t>
            </a:r>
            <a:r>
              <a:rPr lang="th-TH" altLang="ja-JP" sz="4400">
                <a:solidFill>
                  <a:srgbClr val="FB0391"/>
                </a:solidFill>
              </a:rPr>
              <a:t>ขอบคุณมากค่ะ</a:t>
            </a:r>
            <a:r>
              <a:rPr lang="en-US" altLang="ja-JP" sz="4400">
                <a:solidFill>
                  <a:srgbClr val="FB0391"/>
                </a:solidFill>
              </a:rPr>
              <a:t>         </a:t>
            </a:r>
            <a:r>
              <a:rPr lang="en-US" altLang="ja-JP" sz="2800" b="1">
                <a:solidFill>
                  <a:srgbClr val="FB0391"/>
                </a:solidFill>
              </a:rPr>
              <a:t>Terima kasih banyak! </a:t>
            </a:r>
            <a:endParaRPr kumimoji="1" lang="ja-JP" altLang="en-US" sz="2800">
              <a:solidFill>
                <a:srgbClr val="FB03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8F95EB-49BA-DF69-E852-73EA7DF8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" y="1710436"/>
            <a:ext cx="4448906" cy="444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D52E3CF-E08A-C48E-7E10-3E902E0C8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54413"/>
              </p:ext>
            </p:extLst>
          </p:nvPr>
        </p:nvGraphicFramePr>
        <p:xfrm>
          <a:off x="4861560" y="1518389"/>
          <a:ext cx="6568440" cy="35260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29446">
                  <a:extLst>
                    <a:ext uri="{9D8B030D-6E8A-4147-A177-3AD203B41FA5}">
                      <a16:colId xmlns:a16="http://schemas.microsoft.com/office/drawing/2014/main" val="2587398822"/>
                    </a:ext>
                  </a:extLst>
                </a:gridCol>
                <a:gridCol w="1239049">
                  <a:extLst>
                    <a:ext uri="{9D8B030D-6E8A-4147-A177-3AD203B41FA5}">
                      <a16:colId xmlns:a16="http://schemas.microsoft.com/office/drawing/2014/main" val="1411334577"/>
                    </a:ext>
                  </a:extLst>
                </a:gridCol>
                <a:gridCol w="1668905">
                  <a:extLst>
                    <a:ext uri="{9D8B030D-6E8A-4147-A177-3AD203B41FA5}">
                      <a16:colId xmlns:a16="http://schemas.microsoft.com/office/drawing/2014/main" val="1090984262"/>
                    </a:ext>
                  </a:extLst>
                </a:gridCol>
                <a:gridCol w="1468029">
                  <a:extLst>
                    <a:ext uri="{9D8B030D-6E8A-4147-A177-3AD203B41FA5}">
                      <a16:colId xmlns:a16="http://schemas.microsoft.com/office/drawing/2014/main" val="2632390823"/>
                    </a:ext>
                  </a:extLst>
                </a:gridCol>
                <a:gridCol w="1363011">
                  <a:extLst>
                    <a:ext uri="{9D8B030D-6E8A-4147-A177-3AD203B41FA5}">
                      <a16:colId xmlns:a16="http://schemas.microsoft.com/office/drawing/2014/main" val="3996027514"/>
                    </a:ext>
                  </a:extLst>
                </a:gridCol>
              </a:tblGrid>
              <a:tr h="67649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</a:t>
                      </a:r>
                      <a:endParaRPr lang="ja-JP" sz="160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 Professionals</a:t>
                      </a:r>
                      <a:endParaRPr lang="ja-JP" sz="160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Members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Honorary Mebers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871349"/>
                  </a:ext>
                </a:extLst>
              </a:tr>
              <a:tr h="453639">
                <a:tc>
                  <a:txBody>
                    <a:bodyPr/>
                    <a:lstStyle/>
                    <a:p>
                      <a:pPr algn="ctr"/>
                      <a:r>
                        <a:rPr lang="ja-JP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６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１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94752"/>
                  </a:ext>
                </a:extLst>
              </a:tr>
              <a:tr h="598980">
                <a:tc>
                  <a:txBody>
                    <a:bodyPr/>
                    <a:lstStyle/>
                    <a:p>
                      <a:pPr algn="ctr"/>
                      <a:r>
                        <a:rPr lang="ja-JP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２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5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5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０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5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９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5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4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58761"/>
                  </a:ext>
                </a:extLst>
              </a:tr>
              <a:tr h="598980">
                <a:tc>
                  <a:txBody>
                    <a:bodyPr/>
                    <a:lstStyle/>
                    <a:p>
                      <a:pPr algn="ctr"/>
                      <a:r>
                        <a:rPr lang="ja-JP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３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F9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F9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F9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F9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F9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56295"/>
                  </a:ext>
                </a:extLst>
              </a:tr>
              <a:tr h="598980">
                <a:tc>
                  <a:txBody>
                    <a:bodyPr/>
                    <a:lstStyle/>
                    <a:p>
                      <a:pPr algn="ctr"/>
                      <a:r>
                        <a:rPr lang="ja-JP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４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8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8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8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8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ja-JP" sz="105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8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78724"/>
                  </a:ext>
                </a:extLst>
              </a:tr>
              <a:tr h="59898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kern="10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Total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ja-JP" altLang="en-US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（２％）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ja-JP" altLang="en-US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（５％）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6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３</a:t>
                      </a:r>
                      <a:endParaRPr lang="ja-JP" sz="1050" b="1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87500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4BD6139-4D1F-4186-17F1-CC401FFBB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16057"/>
              </p:ext>
            </p:extLst>
          </p:nvPr>
        </p:nvGraphicFramePr>
        <p:xfrm>
          <a:off x="4907280" y="5389308"/>
          <a:ext cx="5697384" cy="8629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4675">
                  <a:extLst>
                    <a:ext uri="{9D8B030D-6E8A-4147-A177-3AD203B41FA5}">
                      <a16:colId xmlns:a16="http://schemas.microsoft.com/office/drawing/2014/main" val="2839999798"/>
                    </a:ext>
                  </a:extLst>
                </a:gridCol>
                <a:gridCol w="1245147">
                  <a:extLst>
                    <a:ext uri="{9D8B030D-6E8A-4147-A177-3AD203B41FA5}">
                      <a16:colId xmlns:a16="http://schemas.microsoft.com/office/drawing/2014/main" val="3221557515"/>
                    </a:ext>
                  </a:extLst>
                </a:gridCol>
                <a:gridCol w="2327562">
                  <a:extLst>
                    <a:ext uri="{9D8B030D-6E8A-4147-A177-3AD203B41FA5}">
                      <a16:colId xmlns:a16="http://schemas.microsoft.com/office/drawing/2014/main" val="1016800292"/>
                    </a:ext>
                  </a:extLst>
                </a:gridCol>
              </a:tblGrid>
              <a:tr h="416921">
                <a:tc>
                  <a:txBody>
                    <a:bodyPr/>
                    <a:lstStyle/>
                    <a:p>
                      <a:r>
                        <a:rPr kumimoji="1" lang="en-US" altLang="ja-JP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Club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clubs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members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82684"/>
                  </a:ext>
                </a:extLst>
              </a:tr>
              <a:tr h="445981">
                <a:tc>
                  <a:txBody>
                    <a:bodyPr/>
                    <a:lstStyle/>
                    <a:p>
                      <a:r>
                        <a:rPr kumimoji="1" lang="en-US" altLang="ja-JP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Golden Z</a:t>
                      </a:r>
                      <a:r>
                        <a:rPr kumimoji="1" lang="ja-JP" alt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</a:t>
                      </a:r>
                      <a:endParaRPr kumimoji="1" lang="ja-JP" alt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clubs</a:t>
                      </a:r>
                      <a:endParaRPr kumimoji="1" lang="ja-JP" alt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 members</a:t>
                      </a:r>
                      <a:endParaRPr kumimoji="1" lang="ja-JP" alt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50904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D447DB-BD72-40D8-7F82-EC0978EE10D5}"/>
              </a:ext>
            </a:extLst>
          </p:cNvPr>
          <p:cNvSpPr txBox="1"/>
          <p:nvPr/>
        </p:nvSpPr>
        <p:spPr>
          <a:xfrm>
            <a:off x="3661919" y="465637"/>
            <a:ext cx="624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Overview</a:t>
            </a:r>
            <a:endParaRPr kumimoji="1" lang="ja-JP" altLang="en-US" sz="4000" b="1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D03C0B-CA62-1382-7A62-A72F5F93AC3C}"/>
              </a:ext>
            </a:extLst>
          </p:cNvPr>
          <p:cNvSpPr txBox="1"/>
          <p:nvPr/>
        </p:nvSpPr>
        <p:spPr>
          <a:xfrm>
            <a:off x="79132" y="6434645"/>
            <a:ext cx="3230088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/>
              <a:t>Designed by</a:t>
            </a:r>
            <a:r>
              <a:rPr lang="ja-JP" altLang="en-US" sz="1100"/>
              <a:t> </a:t>
            </a:r>
            <a:r>
              <a:rPr lang="en-US" altLang="ja-JP" sz="1100"/>
              <a:t>Mariko</a:t>
            </a:r>
            <a:r>
              <a:rPr lang="ja-JP" altLang="en-US" sz="1100"/>
              <a:t> </a:t>
            </a:r>
            <a:r>
              <a:rPr lang="en-US" altLang="ja-JP" sz="1100"/>
              <a:t>Nakahara</a:t>
            </a:r>
            <a:r>
              <a:rPr lang="ja-JP" altLang="en-US" sz="1100"/>
              <a:t> </a:t>
            </a:r>
            <a:r>
              <a:rPr lang="en-US" altLang="ja-JP" sz="1100"/>
              <a:t>(Gunma</a:t>
            </a:r>
            <a:r>
              <a:rPr lang="ja-JP" altLang="en-US" sz="1100"/>
              <a:t> </a:t>
            </a:r>
            <a:r>
              <a:rPr lang="en-US" altLang="ja-JP" sz="1100"/>
              <a:t>ZC)</a:t>
            </a:r>
          </a:p>
          <a:p>
            <a:r>
              <a:rPr kumimoji="1" lang="en-US" altLang="ja-JP"/>
              <a:t> </a:t>
            </a:r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056F107-1EDB-D0DD-1096-77CB89A95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0" y="338376"/>
            <a:ext cx="1307136" cy="137206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D533FE-7141-909D-07DC-B72531EE3515}"/>
              </a:ext>
            </a:extLst>
          </p:cNvPr>
          <p:cNvSpPr txBox="1"/>
          <p:nvPr/>
        </p:nvSpPr>
        <p:spPr>
          <a:xfrm>
            <a:off x="9649540" y="1178646"/>
            <a:ext cx="191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As of February 28, 2025</a:t>
            </a:r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3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6A8955-AB60-4249-9AAB-98A188B582E1}"/>
              </a:ext>
            </a:extLst>
          </p:cNvPr>
          <p:cNvSpPr txBox="1"/>
          <p:nvPr/>
        </p:nvSpPr>
        <p:spPr>
          <a:xfrm>
            <a:off x="3508131" y="430823"/>
            <a:ext cx="599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Expansion</a:t>
            </a:r>
            <a:endParaRPr kumimoji="1" lang="ja-JP" altLang="en-US" sz="3600" b="1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DB38CB-39DB-371A-3E5F-602FDF62AA89}"/>
              </a:ext>
            </a:extLst>
          </p:cNvPr>
          <p:cNvSpPr txBox="1"/>
          <p:nvPr/>
        </p:nvSpPr>
        <p:spPr>
          <a:xfrm>
            <a:off x="8233996" y="3825506"/>
            <a:ext cx="254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Pacific Ocean</a:t>
            </a:r>
            <a:endParaRPr kumimoji="1" lang="ja-JP" altLang="en-US" sz="2800" b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178369-0597-F9CB-8FE6-8E8E7951E8E5}"/>
              </a:ext>
            </a:extLst>
          </p:cNvPr>
          <p:cNvSpPr txBox="1"/>
          <p:nvPr/>
        </p:nvSpPr>
        <p:spPr>
          <a:xfrm>
            <a:off x="312880" y="6427177"/>
            <a:ext cx="47953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/>
              <a:t>Designed by</a:t>
            </a:r>
            <a:r>
              <a:rPr lang="ja-JP" altLang="en-US" sz="1200"/>
              <a:t> </a:t>
            </a:r>
            <a:r>
              <a:rPr lang="en-US" altLang="ja-JP" sz="1200"/>
              <a:t>Mariko</a:t>
            </a:r>
            <a:r>
              <a:rPr lang="ja-JP" altLang="en-US" sz="1200"/>
              <a:t> </a:t>
            </a:r>
            <a:r>
              <a:rPr lang="en-US" altLang="ja-JP" sz="1200"/>
              <a:t>Nakahara</a:t>
            </a:r>
            <a:r>
              <a:rPr lang="ja-JP" altLang="en-US" sz="1200"/>
              <a:t> </a:t>
            </a:r>
            <a:r>
              <a:rPr lang="en-US" altLang="ja-JP" sz="1200"/>
              <a:t>(Gunma</a:t>
            </a:r>
            <a:r>
              <a:rPr lang="ja-JP" altLang="en-US" sz="1200"/>
              <a:t> </a:t>
            </a:r>
            <a:r>
              <a:rPr lang="en-US" altLang="ja-JP" sz="1200"/>
              <a:t>ZC</a:t>
            </a:r>
            <a:r>
              <a:rPr lang="ja-JP" altLang="en-US" sz="1200"/>
              <a:t>）</a:t>
            </a:r>
            <a:endParaRPr kumimoji="1" lang="ja-JP" altLang="en-US" sz="120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632D94-2566-8882-D73D-C8BE32BBE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039" y="1398904"/>
            <a:ext cx="4477921" cy="447792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6142D6-4E7F-C7AE-CBB6-82178378D01E}"/>
              </a:ext>
            </a:extLst>
          </p:cNvPr>
          <p:cNvSpPr txBox="1"/>
          <p:nvPr/>
        </p:nvSpPr>
        <p:spPr>
          <a:xfrm>
            <a:off x="2710543" y="3548507"/>
            <a:ext cx="31416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Sea</a:t>
            </a:r>
            <a:r>
              <a:rPr kumimoji="1" lang="ja-JP" altLang="en-US" sz="2800" b="1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of</a:t>
            </a:r>
            <a:r>
              <a:rPr kumimoji="1" lang="ja-JP" altLang="en-US" sz="2800" b="1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Japan</a:t>
            </a:r>
            <a:endParaRPr kumimoji="1" lang="ja-JP" altLang="en-US" sz="2800" b="1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63BF27A-689E-0DE1-61B4-B5AC07556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02" y="430823"/>
            <a:ext cx="1458017" cy="15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3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16C098-7B60-6E1D-56B0-97AE049EF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05" y="2141225"/>
            <a:ext cx="4481175" cy="433583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1E2F3E-785A-FD6B-685D-1E5AA79D9A3F}"/>
              </a:ext>
            </a:extLst>
          </p:cNvPr>
          <p:cNvSpPr txBox="1"/>
          <p:nvPr/>
        </p:nvSpPr>
        <p:spPr>
          <a:xfrm>
            <a:off x="2233197" y="510009"/>
            <a:ext cx="8648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1" lang="en-US" altLang="ja-JP" sz="4400"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Membership Growth Logo</a:t>
            </a:r>
          </a:p>
          <a:p>
            <a:endParaRPr lang="en-US" altLang="ja-JP" sz="2800" b="1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“Let’s aim for 1,000 Zontians again!” </a:t>
            </a:r>
            <a:endParaRPr kumimoji="1" lang="ja-JP" altLang="en-US" sz="2800" b="1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87879E-9C9A-F778-976D-FEC3C3D55797}"/>
              </a:ext>
            </a:extLst>
          </p:cNvPr>
          <p:cNvSpPr txBox="1"/>
          <p:nvPr/>
        </p:nvSpPr>
        <p:spPr>
          <a:xfrm>
            <a:off x="0" y="6483936"/>
            <a:ext cx="47659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/>
              <a:t>Designed by Kousuke Manabe</a:t>
            </a:r>
            <a:r>
              <a:rPr kumimoji="1" lang="ja-JP" altLang="en-US" sz="1400"/>
              <a:t>　</a:t>
            </a:r>
            <a:r>
              <a:rPr kumimoji="1" lang="en-US" altLang="ja-JP" sz="1400"/>
              <a:t>( Kitakyushu ZC)</a:t>
            </a:r>
            <a:endParaRPr kumimoji="1" lang="ja-JP" altLang="en-US" sz="140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CD19A9-B397-C95A-040C-5D1369E98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" y="204787"/>
            <a:ext cx="1434465" cy="15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0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110" y="365125"/>
            <a:ext cx="10046970" cy="1325563"/>
          </a:xfrm>
        </p:spPr>
        <p:txBody>
          <a:bodyPr/>
          <a:lstStyle/>
          <a:p>
            <a:r>
              <a:rPr lang="en-US"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</a:t>
            </a:r>
            <a:r>
              <a:rPr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Membership Chairs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4" y="2035509"/>
            <a:ext cx="11935326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>
                <a:solidFill>
                  <a:srgbClr val="802528"/>
                </a:solidFill>
              </a:rPr>
              <a:t>🔶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First Zoom meeting held in January 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🔶</a:t>
            </a:r>
            <a:r>
              <a:rPr lang="en-US" altLang="ja-JP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1 participants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35 clubs</a:t>
            </a:r>
          </a:p>
          <a:p>
            <a:pPr marL="0" indent="0">
              <a:buNone/>
            </a:pP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🔶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PPT materials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 from Deb Lal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International Membership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b="1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on why members stay or leave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🔶</a:t>
            </a:r>
            <a:r>
              <a:rPr lang="en-US" altLang="ja-JP" b="1">
                <a:latin typeface="Arial" panose="020B0604020202020204" pitchFamily="34" charset="0"/>
                <a:cs typeface="Arial" panose="020B0604020202020204" pitchFamily="34" charset="0"/>
              </a:rPr>
              <a:t>Reaffirmed the meaning of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 Zonta Spirit</a:t>
            </a:r>
          </a:p>
          <a:p>
            <a:pPr marL="0" indent="0">
              <a:buNone/>
            </a:pPr>
            <a:r>
              <a:rPr lang="ja-JP" altLang="en-US" b="1">
                <a:latin typeface="Arial" panose="020B0604020202020204" pitchFamily="34" charset="0"/>
                <a:cs typeface="Arial" panose="020B0604020202020204" pitchFamily="34" charset="0"/>
              </a:rPr>
              <a:t>🔶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Small group discussions encouraged knowledge-sharing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🔶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Strong desire to learn from one another and find new strategies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🔶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Goal: Continue meetings to strengthen membership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560557-F947-08E9-C111-2A76DECEE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4" y="184449"/>
            <a:ext cx="1434966" cy="15062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Q1.あなたはおいくつですか？. Number of responses: 321 responses.">
            <a:extLst>
              <a:ext uri="{FF2B5EF4-FFF2-40B4-BE49-F238E27FC236}">
                <a16:creationId xmlns:a16="http://schemas.microsoft.com/office/drawing/2014/main" id="{3E528106-3001-8FD4-69FC-7A719C4A4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25204" r="50429" b="5907"/>
          <a:stretch/>
        </p:blipFill>
        <p:spPr bwMode="auto">
          <a:xfrm>
            <a:off x="-228578" y="2325902"/>
            <a:ext cx="4175566" cy="41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E4D672-C2EF-75BA-9665-0BA00EA4AEE7}"/>
              </a:ext>
            </a:extLst>
          </p:cNvPr>
          <p:cNvSpPr txBox="1"/>
          <p:nvPr/>
        </p:nvSpPr>
        <p:spPr>
          <a:xfrm>
            <a:off x="2679708" y="1438833"/>
            <a:ext cx="39145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>
                <a:noFill/>
              </a:rPr>
              <a:t> 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87E67E-7D10-18C2-22D0-D177F6EB4C47}"/>
              </a:ext>
            </a:extLst>
          </p:cNvPr>
          <p:cNvSpPr txBox="1"/>
          <p:nvPr/>
        </p:nvSpPr>
        <p:spPr>
          <a:xfrm>
            <a:off x="208085" y="3105834"/>
            <a:ext cx="12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</a:t>
            </a:r>
          </a:p>
          <a:p>
            <a:r>
              <a:rPr kumimoji="1" lang="en-US" altLang="ja-JP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</a:t>
            </a:r>
            <a:endParaRPr kumimoji="1" lang="ja-JP" alt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CCDA02-3154-0D3B-1A8E-5A570B0B7F6F}"/>
              </a:ext>
            </a:extLst>
          </p:cNvPr>
          <p:cNvSpPr txBox="1"/>
          <p:nvPr/>
        </p:nvSpPr>
        <p:spPr>
          <a:xfrm>
            <a:off x="2795954" y="1808165"/>
            <a:ext cx="17760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20DF7B-24BD-00D0-4070-A8720E8A37CF}"/>
              </a:ext>
            </a:extLst>
          </p:cNvPr>
          <p:cNvSpPr txBox="1"/>
          <p:nvPr/>
        </p:nvSpPr>
        <p:spPr>
          <a:xfrm>
            <a:off x="11034346" y="2479431"/>
            <a:ext cx="2198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C50537-671F-41A4-4291-A51FBE80114D}"/>
              </a:ext>
            </a:extLst>
          </p:cNvPr>
          <p:cNvSpPr txBox="1"/>
          <p:nvPr/>
        </p:nvSpPr>
        <p:spPr>
          <a:xfrm>
            <a:off x="11522250" y="2848818"/>
            <a:ext cx="461665" cy="1213283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837DFD-D058-E4D3-BEA5-6FA95DCFD899}"/>
              </a:ext>
            </a:extLst>
          </p:cNvPr>
          <p:cNvSpPr txBox="1"/>
          <p:nvPr/>
        </p:nvSpPr>
        <p:spPr>
          <a:xfrm>
            <a:off x="2832107" y="4156612"/>
            <a:ext cx="78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</a:t>
            </a:r>
          </a:p>
          <a:p>
            <a:r>
              <a:rPr kumimoji="1" lang="en-US" altLang="ja-JP" sz="1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kumimoji="1" lang="ja-JP" altLang="en-US" sz="12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BAB95-A923-C072-1F77-917507F8B733}"/>
              </a:ext>
            </a:extLst>
          </p:cNvPr>
          <p:cNvSpPr txBox="1"/>
          <p:nvPr/>
        </p:nvSpPr>
        <p:spPr>
          <a:xfrm>
            <a:off x="1313774" y="4301451"/>
            <a:ext cx="1090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5E4A67-8E85-E314-A422-22FAC6868780}"/>
              </a:ext>
            </a:extLst>
          </p:cNvPr>
          <p:cNvSpPr txBox="1"/>
          <p:nvPr/>
        </p:nvSpPr>
        <p:spPr>
          <a:xfrm>
            <a:off x="2596393" y="2470555"/>
            <a:ext cx="68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2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kumimoji="1" lang="ja-JP" altLang="en-US" sz="12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1D9309-A66B-4363-6B2E-7B8FA5644636}"/>
              </a:ext>
            </a:extLst>
          </p:cNvPr>
          <p:cNvSpPr txBox="1"/>
          <p:nvPr/>
        </p:nvSpPr>
        <p:spPr>
          <a:xfrm>
            <a:off x="3019206" y="580292"/>
            <a:ext cx="8885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Membership Survey </a:t>
            </a:r>
          </a:p>
          <a:p>
            <a:endParaRPr lang="en-US" altLang="ja-JP"/>
          </a:p>
          <a:p>
            <a:r>
              <a:rPr lang="en-US" altLang="ja-JP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</a:t>
            </a:r>
          </a:p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9D61E0-2CA5-FB98-04D1-32A07EFAC70C}"/>
              </a:ext>
            </a:extLst>
          </p:cNvPr>
          <p:cNvSpPr txBox="1"/>
          <p:nvPr/>
        </p:nvSpPr>
        <p:spPr>
          <a:xfrm>
            <a:off x="3824301" y="1338278"/>
            <a:ext cx="820877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ja-JP" sz="2800" kern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</a:t>
            </a:r>
            <a:r>
              <a:rPr lang="en-US" altLang="ja-JP" sz="3200" b="1" kern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Survey response rate: 43%</a:t>
            </a:r>
          </a:p>
          <a:p>
            <a:pPr algn="l"/>
            <a:endParaRPr lang="ja-JP" altLang="ja-JP" sz="3200" b="1" kern="1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l"/>
            <a:r>
              <a:rPr lang="en-US" altLang="ja-JP" sz="3200" b="1" kern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🌍</a:t>
            </a:r>
            <a:r>
              <a:rPr lang="en-US" altLang="ja-JP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72% of members are over 65 years </a:t>
            </a:r>
            <a:r>
              <a:rPr lang="ja-JP" altLang="en-US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</a:t>
            </a:r>
            <a:endParaRPr lang="en-US" altLang="ja-JP" sz="3200" b="1" kern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l"/>
            <a:r>
              <a:rPr lang="ja-JP" altLang="en-US" sz="3200" b="1" kern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  </a:t>
            </a:r>
            <a:r>
              <a:rPr lang="en-US" altLang="ja-JP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old – a global challenge</a:t>
            </a:r>
            <a:endParaRPr lang="ja-JP" altLang="ja-JP" sz="3200" b="1" kern="1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l"/>
            <a:r>
              <a:rPr lang="en-US" altLang="ja-JP" sz="3200" b="1" kern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🎯</a:t>
            </a:r>
            <a:r>
              <a:rPr lang="en-US" altLang="ja-JP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Engaging younger generations</a:t>
            </a:r>
            <a:r>
              <a:rPr lang="ja-JP" altLang="en-US" sz="3200" b="1" kern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3200" b="1" kern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by:</a:t>
            </a:r>
            <a:r>
              <a:rPr lang="en-US" altLang="ja-JP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endParaRPr lang="ja-JP" altLang="ja-JP" sz="3200" b="1" kern="1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lvl="0" algn="l">
              <a:buSzPts val="1000"/>
              <a:tabLst>
                <a:tab pos="457200" algn="l"/>
              </a:tabLst>
            </a:pPr>
            <a:r>
              <a:rPr lang="ja-JP" altLang="en-US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　＊</a:t>
            </a:r>
            <a:r>
              <a:rPr lang="en-US" altLang="ja-JP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Stronger ties with GZ Clubs</a:t>
            </a:r>
            <a:endParaRPr lang="ja-JP" altLang="ja-JP" sz="3200" b="1" kern="1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lvl="0" algn="l">
              <a:buSzPts val="1000"/>
              <a:tabLst>
                <a:tab pos="457200" algn="l"/>
              </a:tabLst>
            </a:pPr>
            <a:r>
              <a:rPr lang="ja-JP" altLang="en-US" sz="3200" b="1" kern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　＊</a:t>
            </a:r>
            <a:r>
              <a:rPr lang="en-US" altLang="ja-JP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More effective social media use</a:t>
            </a:r>
            <a:endParaRPr lang="ja-JP" altLang="ja-JP" sz="3200" b="1" kern="1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lvl="0" algn="l">
              <a:buSzPts val="1000"/>
              <a:tabLst>
                <a:tab pos="457200" algn="l"/>
              </a:tabLst>
            </a:pPr>
            <a:r>
              <a:rPr lang="ja-JP" altLang="en-US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　＊</a:t>
            </a:r>
            <a:r>
              <a:rPr lang="en-US" altLang="ja-JP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Flexible participation options</a:t>
            </a:r>
            <a:endParaRPr lang="ja-JP" altLang="ja-JP" sz="3200" b="1" kern="1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l"/>
            <a:r>
              <a:rPr lang="en-US" altLang="ja-JP" sz="3200" b="1" kern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💛</a:t>
            </a:r>
            <a:r>
              <a:rPr lang="en-US" altLang="ja-JP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Senior members’ contributions are </a:t>
            </a:r>
          </a:p>
          <a:p>
            <a:pPr algn="l"/>
            <a:r>
              <a:rPr lang="en-US" altLang="ja-JP" sz="3200" b="1" kern="0"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     </a:t>
            </a:r>
            <a:r>
              <a:rPr lang="en-US" altLang="ja-JP" sz="3200" b="1" kern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invaluable to D26</a:t>
            </a:r>
            <a:endParaRPr lang="ja-JP" altLang="ja-JP" sz="3200" b="1" kern="1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280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FBA105F-56AF-0AF7-BE9D-EBDEE58D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3" y="145065"/>
            <a:ext cx="1599463" cy="16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7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0E3888-03FD-800B-523B-DAFB7BB0ACC1}"/>
              </a:ext>
            </a:extLst>
          </p:cNvPr>
          <p:cNvSpPr txBox="1"/>
          <p:nvPr/>
        </p:nvSpPr>
        <p:spPr>
          <a:xfrm>
            <a:off x="2470484" y="295799"/>
            <a:ext cx="85664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>
                <a:solidFill>
                  <a:srgbClr val="802528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Male Membership – Impact &amp; Opportunities</a:t>
            </a:r>
            <a:endParaRPr lang="ja-JP" altLang="ja-JP" sz="3200">
              <a:solidFill>
                <a:srgbClr val="802528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kumimoji="1" lang="ja-JP" altLang="en-US" sz="36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DD29636-1334-6CA9-9AF2-26EEF51157D2}"/>
              </a:ext>
            </a:extLst>
          </p:cNvPr>
          <p:cNvSpPr txBox="1"/>
          <p:nvPr/>
        </p:nvSpPr>
        <p:spPr>
          <a:xfrm>
            <a:off x="139509" y="1179887"/>
            <a:ext cx="1156635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</a:br>
            <a:r>
              <a:rPr lang="en-US" altLang="ja-JP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Why They Join</a:t>
            </a:r>
            <a:r>
              <a:rPr lang="en-US" altLang="ja-JP" sz="2400" b="1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</a:t>
            </a:r>
            <a:endParaRPr lang="ja-JP" altLang="ja-JP" sz="2400" b="1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ja-JP" altLang="en-US" sz="2400" b="1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＊</a:t>
            </a: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Invited through personal connections</a:t>
            </a:r>
            <a:endParaRPr lang="ja-JP" altLang="ja-JP" sz="2400"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2400" b="1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＊</a:t>
            </a: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Appreciate the warm atmosphere, meaningful activities, and skill-building</a:t>
            </a:r>
            <a:endParaRPr lang="ja-JP" altLang="ja-JP" sz="2400"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Impact:</a:t>
            </a:r>
            <a:endParaRPr lang="ja-JP" altLang="ja-JP" sz="2400" b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2400" b="1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＊</a:t>
            </a: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Greater diversity in activities</a:t>
            </a:r>
            <a:endParaRPr lang="ja-JP" altLang="ja-JP" sz="2400"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2400" b="1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＊</a:t>
            </a: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Broader networks and discussions</a:t>
            </a:r>
            <a:endParaRPr lang="ja-JP" altLang="ja-JP" sz="2400"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2400" b="1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＊</a:t>
            </a: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Expanded opportunities for Zonta</a:t>
            </a:r>
            <a:endParaRPr lang="ja-JP" altLang="ja-JP" sz="2400"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Challenges:</a:t>
            </a: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r>
              <a: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＊</a:t>
            </a: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Their full potential is not yet fully realized</a:t>
            </a:r>
          </a:p>
          <a:p>
            <a:r>
              <a:rPr lang="en-US" altLang="ja-JP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Solutions:</a:t>
            </a:r>
          </a:p>
          <a:p>
            <a:r>
              <a:rPr lang="ja-JP" alt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2400" b="1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＊</a:t>
            </a: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Define clear roles and </a:t>
            </a:r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utilize</a:t>
            </a: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unique skills</a:t>
            </a:r>
            <a:endParaRPr lang="ja-JP" altLang="ja-JP" sz="2400"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＊</a:t>
            </a: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Organize networking events for male members</a:t>
            </a:r>
            <a:endParaRPr lang="ja-JP" altLang="ja-JP" sz="2400"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ja-JP" altLang="en-US" sz="2400" b="1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＊</a:t>
            </a:r>
            <a:r>
              <a:rPr lang="en-US" altLang="ja-JP" sz="24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Develop inclusive projects for all genders</a:t>
            </a:r>
            <a:endParaRPr lang="ja-JP" altLang="ja-JP" sz="2400"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45F2AF5-6D6B-C1B8-982A-C91FDEF16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7" y="138135"/>
            <a:ext cx="1084888" cy="11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0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A5A1A2-FEA1-576D-972D-E5122A822AF5}"/>
              </a:ext>
            </a:extLst>
          </p:cNvPr>
          <p:cNvSpPr txBox="1"/>
          <p:nvPr/>
        </p:nvSpPr>
        <p:spPr>
          <a:xfrm>
            <a:off x="2454443" y="425148"/>
            <a:ext cx="8550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>
                <a:solidFill>
                  <a:srgbClr val="802528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Young Members – Recruitment &amp; Retention</a:t>
            </a:r>
            <a:endParaRPr lang="ja-JP" altLang="ja-JP" sz="3200">
              <a:solidFill>
                <a:srgbClr val="802528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05FF7E-16E6-731C-6EE6-BAD1DBD175D7}"/>
              </a:ext>
            </a:extLst>
          </p:cNvPr>
          <p:cNvSpPr txBox="1"/>
          <p:nvPr/>
        </p:nvSpPr>
        <p:spPr>
          <a:xfrm>
            <a:off x="962525" y="1335049"/>
            <a:ext cx="107642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</a:t>
            </a:r>
            <a:r>
              <a:rPr lang="en-US" altLang="ja-JP" sz="2800" b="1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3 Key Focus Areas:</a:t>
            </a:r>
            <a:b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</a:br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1️⃣</a:t>
            </a:r>
            <a:r>
              <a:rPr lang="ja-JP" altLang="ja-JP" sz="2800">
                <a:effectLst/>
                <a:latin typeface="ＭＳ Ｐゴシック" panose="020B0600070205080204" pitchFamily="50" charset="-128"/>
                <a:ea typeface="Arial" panose="020B0604020202020204" pitchFamily="34" charset="0"/>
                <a:cs typeface="ＭＳ Ｐゴシック" panose="020B0600070205080204" pitchFamily="50" charset="-128"/>
              </a:rPr>
              <a:t> </a:t>
            </a:r>
            <a:r>
              <a:rPr lang="en-US" altLang="ja-JP" sz="2800">
                <a:effectLst/>
                <a:latin typeface="ＭＳ Ｐゴシック" panose="020B0600070205080204" pitchFamily="50" charset="-128"/>
                <a:ea typeface="Arial" panose="020B0604020202020204" pitchFamily="34" charset="0"/>
                <a:cs typeface="ＭＳ Ｐゴシック" panose="020B0600070205080204" pitchFamily="50" charset="-128"/>
              </a:rPr>
              <a:t>Recruitment</a:t>
            </a:r>
            <a:endParaRPr lang="ja-JP" altLang="ja-JP" sz="28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＊</a:t>
            </a:r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Personal invitations from friends &amp; family</a:t>
            </a:r>
            <a:endParaRPr lang="ja-JP" altLang="ja-JP" sz="28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＊</a:t>
            </a:r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Stronger engagement with Golden Z Clubs</a:t>
            </a:r>
            <a:endParaRPr lang="ja-JP" altLang="ja-JP" sz="28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2️⃣</a:t>
            </a:r>
            <a:r>
              <a:rPr lang="en-US" altLang="ja-JP" sz="2800">
                <a:effectLst/>
                <a:latin typeface="ＭＳ Ｐゴシック" panose="020B0600070205080204" pitchFamily="50" charset="-128"/>
                <a:ea typeface="Arial" panose="020B0604020202020204" pitchFamily="34" charset="0"/>
                <a:cs typeface="ＭＳ Ｐゴシック" panose="020B0600070205080204" pitchFamily="50" charset="-128"/>
              </a:rPr>
              <a:t>Engagement</a:t>
            </a:r>
            <a:endParaRPr lang="ja-JP" altLang="ja-JP" sz="28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＊</a:t>
            </a:r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Networking, career development &amp; skill-building</a:t>
            </a:r>
            <a:endParaRPr lang="ja-JP" altLang="ja-JP" sz="28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＊</a:t>
            </a:r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Leadership roles for young members</a:t>
            </a:r>
            <a:endParaRPr lang="ja-JP" altLang="ja-JP" sz="28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＊</a:t>
            </a:r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Sharing success stories to inspire participation</a:t>
            </a:r>
            <a:endParaRPr lang="ja-JP" altLang="ja-JP" sz="28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3️⃣</a:t>
            </a:r>
            <a:r>
              <a:rPr lang="en-US" altLang="ja-JP" sz="2800">
                <a:effectLst/>
                <a:latin typeface="ＭＳ Ｐゴシック" panose="020B0600070205080204" pitchFamily="50" charset="-128"/>
                <a:ea typeface="Arial" panose="020B0604020202020204" pitchFamily="34" charset="0"/>
                <a:cs typeface="ＭＳ Ｐゴシック" panose="020B0600070205080204" pitchFamily="50" charset="-128"/>
              </a:rPr>
              <a:t>Affordability</a:t>
            </a:r>
            <a:endParaRPr lang="ja-JP" altLang="ja-JP" sz="28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＊</a:t>
            </a:r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Flexible membership fees</a:t>
            </a:r>
            <a:endParaRPr lang="ja-JP" altLang="ja-JP" sz="28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ja-JP" altLang="en-US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＊</a:t>
            </a:r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More </a:t>
            </a:r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cost-effective</a:t>
            </a:r>
            <a:r>
              <a:rPr lang="en-US" altLang="ja-JP" sz="280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events</a:t>
            </a:r>
            <a:endParaRPr lang="ja-JP" altLang="ja-JP" sz="280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D05BDAB-17AD-10C1-09D6-E973E21DA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7" y="88522"/>
            <a:ext cx="1020555" cy="10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8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362C95-77F9-47A8-CC6B-2B1C263106DA}"/>
              </a:ext>
            </a:extLst>
          </p:cNvPr>
          <p:cNvSpPr txBox="1"/>
          <p:nvPr/>
        </p:nvSpPr>
        <p:spPr>
          <a:xfrm>
            <a:off x="2689603" y="734902"/>
            <a:ext cx="7726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 sz="4400" b="1" i="0" u="none" strike="noStrike" kern="1200" cap="none" spc="0" normalizeH="0" baseline="0" noProof="0">
                <a:ln>
                  <a:noFill/>
                </a:ln>
                <a:solidFill>
                  <a:srgbClr val="80252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Challenges Identified</a:t>
            </a:r>
            <a:endParaRPr kumimoji="1" lang="ja-JP" altLang="en-US" b="1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430ED6-7D80-F162-8A68-D04CCA1FFF39}"/>
              </a:ext>
            </a:extLst>
          </p:cNvPr>
          <p:cNvSpPr txBox="1"/>
          <p:nvPr/>
        </p:nvSpPr>
        <p:spPr>
          <a:xfrm>
            <a:off x="1437860" y="1981510"/>
            <a:ext cx="10164417" cy="414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139318-48E4-0BDD-6003-8C28B356DE97}"/>
              </a:ext>
            </a:extLst>
          </p:cNvPr>
          <p:cNvSpPr txBox="1"/>
          <p:nvPr/>
        </p:nvSpPr>
        <p:spPr>
          <a:xfrm>
            <a:off x="1039708" y="1981510"/>
            <a:ext cx="11025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/>
              <a:t> </a:t>
            </a:r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Lack of digital literacy among members</a:t>
            </a:r>
          </a:p>
          <a:p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Heavy burden on officers and members</a:t>
            </a:r>
          </a:p>
          <a:p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High membership fees and financial constraints</a:t>
            </a:r>
          </a:p>
          <a:p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Low public awareness of Zonta</a:t>
            </a:r>
          </a:p>
          <a:p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Limited diversity in club demographics</a:t>
            </a:r>
          </a:p>
          <a:p>
            <a:r>
              <a:rPr kumimoji="1" lang="en-US" altLang="ja-JP" sz="3600">
                <a:latin typeface="Arial" panose="020B0604020202020204" pitchFamily="34" charset="0"/>
                <a:cs typeface="Arial" panose="020B0604020202020204" pitchFamily="34" charset="0"/>
              </a:rPr>
              <a:t> Club atmosphere and engagement issues</a:t>
            </a:r>
          </a:p>
          <a:p>
            <a:endParaRPr kumimoji="1" lang="ja-JP" altLang="en-US"/>
          </a:p>
        </p:txBody>
      </p:sp>
      <p:sp>
        <p:nvSpPr>
          <p:cNvPr id="4" name="星: 7 pt 3">
            <a:extLst>
              <a:ext uri="{FF2B5EF4-FFF2-40B4-BE49-F238E27FC236}">
                <a16:creationId xmlns:a16="http://schemas.microsoft.com/office/drawing/2014/main" id="{B9AF9537-6AFA-AAF1-8D23-89FE04456F34}"/>
              </a:ext>
            </a:extLst>
          </p:cNvPr>
          <p:cNvSpPr/>
          <p:nvPr/>
        </p:nvSpPr>
        <p:spPr>
          <a:xfrm>
            <a:off x="872693" y="2108498"/>
            <a:ext cx="268941" cy="268941"/>
          </a:xfrm>
          <a:prstGeom prst="star7">
            <a:avLst/>
          </a:prstGeom>
          <a:solidFill>
            <a:srgbClr val="802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星: 7 pt 4">
            <a:extLst>
              <a:ext uri="{FF2B5EF4-FFF2-40B4-BE49-F238E27FC236}">
                <a16:creationId xmlns:a16="http://schemas.microsoft.com/office/drawing/2014/main" id="{AC4728A1-59A8-2E83-2AE4-ABCDC83A43D9}"/>
              </a:ext>
            </a:extLst>
          </p:cNvPr>
          <p:cNvSpPr/>
          <p:nvPr/>
        </p:nvSpPr>
        <p:spPr>
          <a:xfrm>
            <a:off x="872693" y="2634381"/>
            <a:ext cx="268941" cy="268941"/>
          </a:xfrm>
          <a:prstGeom prst="star7">
            <a:avLst/>
          </a:prstGeom>
          <a:solidFill>
            <a:srgbClr val="802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: 7 pt 7">
            <a:extLst>
              <a:ext uri="{FF2B5EF4-FFF2-40B4-BE49-F238E27FC236}">
                <a16:creationId xmlns:a16="http://schemas.microsoft.com/office/drawing/2014/main" id="{77D8B20A-F5C2-C5C3-A901-3F3680B5264C}"/>
              </a:ext>
            </a:extLst>
          </p:cNvPr>
          <p:cNvSpPr/>
          <p:nvPr/>
        </p:nvSpPr>
        <p:spPr>
          <a:xfrm>
            <a:off x="886336" y="3209486"/>
            <a:ext cx="268941" cy="268941"/>
          </a:xfrm>
          <a:prstGeom prst="star7">
            <a:avLst/>
          </a:prstGeom>
          <a:solidFill>
            <a:srgbClr val="802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: 7 pt 8">
            <a:extLst>
              <a:ext uri="{FF2B5EF4-FFF2-40B4-BE49-F238E27FC236}">
                <a16:creationId xmlns:a16="http://schemas.microsoft.com/office/drawing/2014/main" id="{B897576F-838A-61DC-8C6C-1AD04944D6D0}"/>
              </a:ext>
            </a:extLst>
          </p:cNvPr>
          <p:cNvSpPr/>
          <p:nvPr/>
        </p:nvSpPr>
        <p:spPr>
          <a:xfrm>
            <a:off x="905238" y="3735369"/>
            <a:ext cx="268941" cy="268941"/>
          </a:xfrm>
          <a:prstGeom prst="star7">
            <a:avLst/>
          </a:prstGeom>
          <a:solidFill>
            <a:srgbClr val="802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: 7 pt 9">
            <a:extLst>
              <a:ext uri="{FF2B5EF4-FFF2-40B4-BE49-F238E27FC236}">
                <a16:creationId xmlns:a16="http://schemas.microsoft.com/office/drawing/2014/main" id="{C8121A87-AF8C-14D3-ABD5-882E8BF009DE}"/>
              </a:ext>
            </a:extLst>
          </p:cNvPr>
          <p:cNvSpPr/>
          <p:nvPr/>
        </p:nvSpPr>
        <p:spPr>
          <a:xfrm>
            <a:off x="895532" y="4318326"/>
            <a:ext cx="268941" cy="268941"/>
          </a:xfrm>
          <a:prstGeom prst="star7">
            <a:avLst/>
          </a:prstGeom>
          <a:solidFill>
            <a:srgbClr val="802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星: 7 pt 10">
            <a:extLst>
              <a:ext uri="{FF2B5EF4-FFF2-40B4-BE49-F238E27FC236}">
                <a16:creationId xmlns:a16="http://schemas.microsoft.com/office/drawing/2014/main" id="{71599551-2288-00EE-2DCE-E8AB9386E84F}"/>
              </a:ext>
            </a:extLst>
          </p:cNvPr>
          <p:cNvSpPr/>
          <p:nvPr/>
        </p:nvSpPr>
        <p:spPr>
          <a:xfrm>
            <a:off x="905238" y="4808816"/>
            <a:ext cx="268941" cy="268941"/>
          </a:xfrm>
          <a:prstGeom prst="star7">
            <a:avLst/>
          </a:prstGeom>
          <a:solidFill>
            <a:srgbClr val="8025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D00E6E4-C4E1-F903-B589-6EA6A54F7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0" y="247533"/>
            <a:ext cx="1288160" cy="13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0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9D2E89C43D397448AEB250699E4A93A" ma:contentTypeVersion="20" ma:contentTypeDescription="新しいドキュメントを作成します。" ma:contentTypeScope="" ma:versionID="e4432917c217bc316af234ecab1d79bb">
  <xsd:schema xmlns:xsd="http://www.w3.org/2001/XMLSchema" xmlns:xs="http://www.w3.org/2001/XMLSchema" xmlns:p="http://schemas.microsoft.com/office/2006/metadata/properties" xmlns:ns2="f3550e90-4819-46c0-91ad-0e08c728f6fe" xmlns:ns3="78186f32-bb56-499a-8241-03d2de0982d8" targetNamespace="http://schemas.microsoft.com/office/2006/metadata/properties" ma:root="true" ma:fieldsID="21f7163fbe6e7e7635b987118ad2088b" ns2:_="" ns3:_="">
    <xsd:import namespace="f3550e90-4819-46c0-91ad-0e08c728f6fe"/>
    <xsd:import namespace="78186f32-bb56-499a-8241-03d2de098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50e90-4819-46c0-91ad-0e08c728f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4" nillable="true" ma:displayName="承認の状態" ma:internalName="_x627f__x8a8d__x306e__x72b6__x614b_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3321bb32-08fb-4944-882b-f4da825376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86f32-bb56-499a-8241-03d2de0982d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9c354c0-6910-4b5d-a963-fb61377bc44f}" ma:internalName="TaxCatchAll" ma:showField="CatchAllData" ma:web="78186f32-bb56-499a-8241-03d2de0982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186f32-bb56-499a-8241-03d2de0982d8" xsi:nil="true"/>
    <lcf76f155ced4ddcb4097134ff3c332f xmlns="f3550e90-4819-46c0-91ad-0e08c728f6fe">
      <Terms xmlns="http://schemas.microsoft.com/office/infopath/2007/PartnerControls"/>
    </lcf76f155ced4ddcb4097134ff3c332f>
    <_Flow_SignoffStatus xmlns="f3550e90-4819-46c0-91ad-0e08c728f6fe" xsi:nil="true"/>
  </documentManagement>
</p:properties>
</file>

<file path=customXml/itemProps1.xml><?xml version="1.0" encoding="utf-8"?>
<ds:datastoreItem xmlns:ds="http://schemas.openxmlformats.org/officeDocument/2006/customXml" ds:itemID="{FF499094-630B-4C1F-B725-A73CF0992DE6}"/>
</file>

<file path=customXml/itemProps2.xml><?xml version="1.0" encoding="utf-8"?>
<ds:datastoreItem xmlns:ds="http://schemas.openxmlformats.org/officeDocument/2006/customXml" ds:itemID="{037F9195-7413-4AA8-A108-FB59D5F9B8D0}"/>
</file>

<file path=customXml/itemProps3.xml><?xml version="1.0" encoding="utf-8"?>
<ds:datastoreItem xmlns:ds="http://schemas.openxmlformats.org/officeDocument/2006/customXml" ds:itemID="{22EFBE93-7A0A-4888-BB81-3534D0E436C3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2050</TotalTime>
  <Words>590</Words>
  <Application>Microsoft Office PowerPoint</Application>
  <PresentationFormat>ワイド画面</PresentationFormat>
  <Paragraphs>138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游ゴシック</vt:lpstr>
      <vt:lpstr>游ゴシック Light</vt:lpstr>
      <vt:lpstr>游明朝</vt:lpstr>
      <vt:lpstr>Arial</vt:lpstr>
      <vt:lpstr>Script MT Bold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Club Membership Chairs Meeting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     Member Satisfaction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和喜子 矢﨑</dc:creator>
  <cp:lastModifiedBy>和喜子 矢﨑</cp:lastModifiedBy>
  <cp:revision>76</cp:revision>
  <dcterms:created xsi:type="dcterms:W3CDTF">2025-01-24T08:39:01Z</dcterms:created>
  <dcterms:modified xsi:type="dcterms:W3CDTF">2025-03-31T01:57:23Z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0x01010029D2E89C43D397448AEB250699E4A93A</vt:lpwstr>
  </property>
</Properties>
</file>